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262669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CEC70-53CE-428D-9188-F580A49FF3E8}"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286179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102841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34073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3851359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2341973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325358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1869727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242501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4805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63468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8CEC70-53CE-428D-9188-F580A49FF3E8}"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91511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8CEC70-53CE-428D-9188-F580A49FF3E8}"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35396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21823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572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08CEC70-53CE-428D-9188-F580A49FF3E8}" type="datetimeFigureOut">
              <a:rPr lang="en-US" smtClean="0"/>
              <a:t>9/20/2021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190069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CEC70-53CE-428D-9188-F580A49FF3E8}"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D4EA5-7678-4151-8C29-CC5C2788B1A4}" type="slidenum">
              <a:rPr lang="en-US" smtClean="0"/>
              <a:t>‹#›</a:t>
            </a:fld>
            <a:endParaRPr lang="en-US"/>
          </a:p>
        </p:txBody>
      </p:sp>
    </p:spTree>
    <p:extLst>
      <p:ext uri="{BB962C8B-B14F-4D97-AF65-F5344CB8AC3E}">
        <p14:creationId xmlns:p14="http://schemas.microsoft.com/office/powerpoint/2010/main" val="72314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08CEC70-53CE-428D-9188-F580A49FF3E8}" type="datetimeFigureOut">
              <a:rPr lang="en-US" smtClean="0"/>
              <a:t>9/20/2021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6DD4EA5-7678-4151-8C29-CC5C2788B1A4}" type="slidenum">
              <a:rPr lang="en-US" smtClean="0"/>
              <a:t>‹#›</a:t>
            </a:fld>
            <a:endParaRPr lang="en-US"/>
          </a:p>
        </p:txBody>
      </p:sp>
    </p:spTree>
    <p:extLst>
      <p:ext uri="{BB962C8B-B14F-4D97-AF65-F5344CB8AC3E}">
        <p14:creationId xmlns:p14="http://schemas.microsoft.com/office/powerpoint/2010/main" val="39008099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6975"/>
            <a:ext cx="9144000" cy="1416676"/>
          </a:xfrm>
        </p:spPr>
        <p:txBody>
          <a:bodyPr>
            <a:normAutofit fontScale="90000"/>
          </a:bodyPr>
          <a:lstStyle/>
          <a:p>
            <a:r>
              <a:rPr lang="en-US" sz="4800" b="1" u="sng" dirty="0" smtClean="0">
                <a:latin typeface="Times New Roman" panose="02020603050405020304" pitchFamily="18" charset="0"/>
                <a:cs typeface="Times New Roman" panose="02020603050405020304" pitchFamily="18" charset="0"/>
              </a:rPr>
              <a:t>SOME TOURISM POTENTIALS IN KRACHI WEST</a:t>
            </a:r>
            <a:endParaRPr lang="en-US" sz="4800" b="1"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40913" y="2343955"/>
            <a:ext cx="11011436" cy="3451538"/>
          </a:xfrm>
        </p:spPr>
        <p:txBody>
          <a:bodyPr>
            <a:normAutofit fontScale="25000" lnSpcReduction="20000"/>
          </a:bodyPr>
          <a:lstStyle/>
          <a:p>
            <a:r>
              <a:rPr lang="en-US" sz="12800" b="1" u="sng" dirty="0" smtClean="0">
                <a:latin typeface="Times New Roman" panose="02020603050405020304" pitchFamily="18" charset="0"/>
                <a:cs typeface="Times New Roman" panose="02020603050405020304" pitchFamily="18" charset="0"/>
              </a:rPr>
              <a:t>INTRODUCTION </a:t>
            </a:r>
          </a:p>
          <a:p>
            <a:r>
              <a:rPr lang="en-US" sz="12800" dirty="0" smtClean="0">
                <a:latin typeface="Times New Roman" panose="02020603050405020304" pitchFamily="18" charset="0"/>
                <a:cs typeface="Times New Roman" panose="02020603050405020304" pitchFamily="18" charset="0"/>
              </a:rPr>
              <a:t>Tourism is generally considered as one of the main forces of economic growth especially in least developed economics. In Ghana, tourism is said to be the fourth largest source of foreign income after cocoa, gold and oil. </a:t>
            </a:r>
            <a:r>
              <a:rPr lang="en-US" sz="12800" dirty="0" err="1" smtClean="0">
                <a:latin typeface="Times New Roman" panose="02020603050405020304" pitchFamily="18" charset="0"/>
                <a:cs typeface="Times New Roman" panose="02020603050405020304" pitchFamily="18" charset="0"/>
              </a:rPr>
              <a:t>Krachi</a:t>
            </a:r>
            <a:r>
              <a:rPr lang="en-US" sz="12800" dirty="0" smtClean="0">
                <a:latin typeface="Times New Roman" panose="02020603050405020304" pitchFamily="18" charset="0"/>
                <a:cs typeface="Times New Roman" panose="02020603050405020304" pitchFamily="18" charset="0"/>
              </a:rPr>
              <a:t> West District has a strong tourism potential yet to be fully developed for it to contribute its rightful quota to the accelerated development of the district’s economy.</a:t>
            </a:r>
            <a:endParaRPr lang="en-US" sz="1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15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206062"/>
            <a:ext cx="9404723" cy="811370"/>
          </a:xfrm>
        </p:spPr>
        <p:txBody>
          <a:bodyPr/>
          <a:lstStyle/>
          <a:p>
            <a:r>
              <a:rPr lang="en-US" dirty="0" smtClean="0"/>
              <a:t>ISLAND</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97" y="1017432"/>
            <a:ext cx="11153104" cy="5434884"/>
          </a:xfrm>
        </p:spPr>
      </p:pic>
    </p:spTree>
    <p:extLst>
      <p:ext uri="{BB962C8B-B14F-4D97-AF65-F5344CB8AC3E}">
        <p14:creationId xmlns:p14="http://schemas.microsoft.com/office/powerpoint/2010/main" val="56046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KETE-KRACHI SLAVE ROUTE</a:t>
            </a:r>
            <a:endParaRPr lang="en-US" dirty="0"/>
          </a:p>
        </p:txBody>
      </p:sp>
      <p:sp>
        <p:nvSpPr>
          <p:cNvPr id="3" name="Content Placeholder 2"/>
          <p:cNvSpPr>
            <a:spLocks noGrp="1"/>
          </p:cNvSpPr>
          <p:nvPr>
            <p:ph idx="1"/>
          </p:nvPr>
        </p:nvSpPr>
        <p:spPr>
          <a:xfrm>
            <a:off x="838200" y="1825625"/>
            <a:ext cx="10515600" cy="2862285"/>
          </a:xfrm>
        </p:spPr>
        <p:txBody>
          <a:bodyPr>
            <a:normAutofit fontScale="92500" lnSpcReduction="20000"/>
          </a:bodyPr>
          <a:lstStyle/>
          <a:p>
            <a:pPr marL="0" indent="0">
              <a:buNone/>
            </a:pPr>
            <a:r>
              <a:rPr lang="en-US" sz="3200" dirty="0" smtClean="0"/>
              <a:t>The old </a:t>
            </a:r>
            <a:r>
              <a:rPr lang="en-US" sz="3200" dirty="0" err="1" smtClean="0"/>
              <a:t>Kete-Krachi</a:t>
            </a:r>
            <a:r>
              <a:rPr lang="en-US" sz="3200" dirty="0" smtClean="0"/>
              <a:t>, now completely under water except for three buildings including the German barracks, used to be a very important nodal town as well as a slave port in the past. The main north-South slave Caravan Route passed through </a:t>
            </a:r>
            <a:r>
              <a:rPr lang="en-US" sz="3200" dirty="0" err="1" smtClean="0"/>
              <a:t>Kete-Krachi</a:t>
            </a:r>
            <a:r>
              <a:rPr lang="en-US" sz="3200" dirty="0" smtClean="0"/>
              <a:t>. Slaves from </a:t>
            </a:r>
            <a:r>
              <a:rPr lang="en-US" sz="3200" dirty="0" err="1" smtClean="0"/>
              <a:t>Salaga</a:t>
            </a:r>
            <a:r>
              <a:rPr lang="en-US" sz="3200" dirty="0" smtClean="0"/>
              <a:t>   were ‘’shipped’’ in boats to river ports like </a:t>
            </a:r>
            <a:r>
              <a:rPr lang="en-US" sz="3200" dirty="0" err="1" smtClean="0"/>
              <a:t>Akuse</a:t>
            </a:r>
            <a:r>
              <a:rPr lang="en-US" sz="3200" dirty="0" smtClean="0"/>
              <a:t> and Ada.</a:t>
            </a:r>
            <a:endParaRPr lang="en-US" dirty="0"/>
          </a:p>
        </p:txBody>
      </p:sp>
    </p:spTree>
    <p:extLst>
      <p:ext uri="{BB962C8B-B14F-4D97-AF65-F5344CB8AC3E}">
        <p14:creationId xmlns:p14="http://schemas.microsoft.com/office/powerpoint/2010/main" val="323430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5169"/>
          </a:xfrm>
        </p:spPr>
        <p:txBody>
          <a:bodyPr/>
          <a:lstStyle/>
          <a:p>
            <a:r>
              <a:rPr lang="en-US" dirty="0" smtClean="0"/>
              <a:t>The Slave Market at </a:t>
            </a:r>
            <a:r>
              <a:rPr lang="en-US" dirty="0" err="1" smtClean="0"/>
              <a:t>Salaga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91" y="1287887"/>
            <a:ext cx="11346287" cy="5718219"/>
          </a:xfrm>
        </p:spPr>
      </p:pic>
    </p:spTree>
    <p:extLst>
      <p:ext uri="{BB962C8B-B14F-4D97-AF65-F5344CB8AC3E}">
        <p14:creationId xmlns:p14="http://schemas.microsoft.com/office/powerpoint/2010/main" val="891750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OLD GERMAN BARRACKS</a:t>
            </a:r>
            <a:endParaRPr lang="en-US" sz="3600" dirty="0"/>
          </a:p>
        </p:txBody>
      </p:sp>
      <p:sp>
        <p:nvSpPr>
          <p:cNvPr id="3" name="Content Placeholder 2"/>
          <p:cNvSpPr>
            <a:spLocks noGrp="1"/>
          </p:cNvSpPr>
          <p:nvPr>
            <p:ph idx="1"/>
          </p:nvPr>
        </p:nvSpPr>
        <p:spPr/>
        <p:txBody>
          <a:bodyPr/>
          <a:lstStyle/>
          <a:p>
            <a:r>
              <a:rPr lang="en-US" dirty="0" smtClean="0"/>
              <a:t>An old office built entirely of local metamorphic rock served as military barracks for the Germans. The building is still in good shape and about 95% of the original structure is still intact.</a:t>
            </a:r>
            <a:endParaRPr lang="en-US" dirty="0"/>
          </a:p>
        </p:txBody>
      </p:sp>
    </p:spTree>
    <p:extLst>
      <p:ext uri="{BB962C8B-B14F-4D97-AF65-F5344CB8AC3E}">
        <p14:creationId xmlns:p14="http://schemas.microsoft.com/office/powerpoint/2010/main" val="3974519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the Old German Barracks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2733" y="1712890"/>
            <a:ext cx="10625070" cy="5035640"/>
          </a:xfrm>
        </p:spPr>
      </p:pic>
    </p:spTree>
    <p:extLst>
      <p:ext uri="{BB962C8B-B14F-4D97-AF65-F5344CB8AC3E}">
        <p14:creationId xmlns:p14="http://schemas.microsoft.com/office/powerpoint/2010/main" val="1464547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18505"/>
          </a:xfrm>
        </p:spPr>
        <p:txBody>
          <a:bodyPr/>
          <a:lstStyle/>
          <a:p>
            <a:r>
              <a:rPr lang="en-US" dirty="0" smtClean="0"/>
              <a:t>Old German Barracks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1" y="1700011"/>
            <a:ext cx="11408514" cy="4958365"/>
          </a:xfrm>
        </p:spPr>
      </p:pic>
    </p:spTree>
    <p:extLst>
      <p:ext uri="{BB962C8B-B14F-4D97-AF65-F5344CB8AC3E}">
        <p14:creationId xmlns:p14="http://schemas.microsoft.com/office/powerpoint/2010/main" val="343652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KRACHI DENTE SHRINE</a:t>
            </a:r>
            <a:endParaRPr lang="en-US" dirty="0"/>
          </a:p>
        </p:txBody>
      </p:sp>
      <p:sp>
        <p:nvSpPr>
          <p:cNvPr id="3" name="Content Placeholder 2"/>
          <p:cNvSpPr>
            <a:spLocks noGrp="1"/>
          </p:cNvSpPr>
          <p:nvPr>
            <p:ph idx="1"/>
          </p:nvPr>
        </p:nvSpPr>
        <p:spPr>
          <a:xfrm>
            <a:off x="1103312" y="2052919"/>
            <a:ext cx="8946541" cy="2622112"/>
          </a:xfrm>
        </p:spPr>
        <p:txBody>
          <a:bodyPr/>
          <a:lstStyle/>
          <a:p>
            <a:r>
              <a:rPr lang="en-US" sz="2800" dirty="0" err="1" smtClean="0"/>
              <a:t>Krachi</a:t>
            </a:r>
            <a:r>
              <a:rPr lang="en-US" sz="2800" dirty="0" smtClean="0"/>
              <a:t>-Dente Shrine is very popular in West Africa Traditional Religion. The Shrine was moved from its original abode to a new place. Many who are plagued with a sorts of </a:t>
            </a:r>
            <a:r>
              <a:rPr lang="en-US" sz="2800" dirty="0" err="1" smtClean="0"/>
              <a:t>disaseses</a:t>
            </a:r>
            <a:r>
              <a:rPr lang="en-US" sz="2800" dirty="0" smtClean="0"/>
              <a:t> are said to find cure there</a:t>
            </a:r>
            <a:r>
              <a:rPr lang="en-US" dirty="0" smtClean="0"/>
              <a:t>.</a:t>
            </a:r>
            <a:endParaRPr lang="en-US" dirty="0"/>
          </a:p>
        </p:txBody>
      </p:sp>
    </p:spTree>
    <p:extLst>
      <p:ext uri="{BB962C8B-B14F-4D97-AF65-F5344CB8AC3E}">
        <p14:creationId xmlns:p14="http://schemas.microsoft.com/office/powerpoint/2010/main" val="2112121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NANA KRACHI-WURA PALACE</a:t>
            </a:r>
            <a:endParaRPr lang="en-US" dirty="0"/>
          </a:p>
        </p:txBody>
      </p:sp>
      <p:sp>
        <p:nvSpPr>
          <p:cNvPr id="3" name="Content Placeholder 2"/>
          <p:cNvSpPr>
            <a:spLocks noGrp="1"/>
          </p:cNvSpPr>
          <p:nvPr>
            <p:ph idx="1"/>
          </p:nvPr>
        </p:nvSpPr>
        <p:spPr/>
        <p:txBody>
          <a:bodyPr/>
          <a:lstStyle/>
          <a:p>
            <a:r>
              <a:rPr lang="en-US" dirty="0" err="1" smtClean="0"/>
              <a:t>Krachi-Wura</a:t>
            </a:r>
            <a:r>
              <a:rPr lang="en-US" dirty="0" smtClean="0"/>
              <a:t> </a:t>
            </a:r>
            <a:r>
              <a:rPr lang="en-US" dirty="0" err="1" smtClean="0"/>
              <a:t>palce</a:t>
            </a:r>
            <a:r>
              <a:rPr lang="en-US" dirty="0" smtClean="0"/>
              <a:t> is the seat of Nana </a:t>
            </a:r>
            <a:r>
              <a:rPr lang="en-US" dirty="0" err="1" smtClean="0"/>
              <a:t>Krachi-Wura</a:t>
            </a:r>
            <a:r>
              <a:rPr lang="en-US" dirty="0" smtClean="0"/>
              <a:t> as well as his official residence. The palace represents the traditional home of the Chief of </a:t>
            </a:r>
            <a:r>
              <a:rPr lang="en-US" dirty="0" err="1" smtClean="0"/>
              <a:t>Krachi</a:t>
            </a:r>
            <a:r>
              <a:rPr lang="en-US" dirty="0" smtClean="0"/>
              <a:t>. It is a great tourist site for people especially student from both local or international. Below represent the palace;</a:t>
            </a:r>
            <a:endParaRPr lang="en-US" dirty="0"/>
          </a:p>
        </p:txBody>
      </p:sp>
    </p:spTree>
    <p:extLst>
      <p:ext uri="{BB962C8B-B14F-4D97-AF65-F5344CB8AC3E}">
        <p14:creationId xmlns:p14="http://schemas.microsoft.com/office/powerpoint/2010/main" val="37407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9151"/>
            <a:ext cx="9404723" cy="1308295"/>
          </a:xfrm>
        </p:spPr>
        <p:txBody>
          <a:bodyPr/>
          <a:lstStyle/>
          <a:p>
            <a:r>
              <a:rPr lang="en-US" dirty="0" smtClean="0"/>
              <a:t>Images of the Nana </a:t>
            </a:r>
            <a:r>
              <a:rPr lang="en-US" dirty="0" err="1" smtClean="0"/>
              <a:t>Krachi-Wura</a:t>
            </a:r>
            <a:r>
              <a:rPr lang="en-US" dirty="0" smtClean="0"/>
              <a:t> Palace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6437" y="2052637"/>
            <a:ext cx="11043138" cy="4657651"/>
          </a:xfrm>
        </p:spPr>
      </p:pic>
    </p:spTree>
    <p:extLst>
      <p:ext uri="{BB962C8B-B14F-4D97-AF65-F5344CB8AC3E}">
        <p14:creationId xmlns:p14="http://schemas.microsoft.com/office/powerpoint/2010/main" val="215953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8474"/>
            <a:ext cx="9404723" cy="1167618"/>
          </a:xfrm>
        </p:spPr>
        <p:txBody>
          <a:bodyPr/>
          <a:lstStyle/>
          <a:p>
            <a:r>
              <a:rPr lang="en-US" dirty="0" smtClean="0"/>
              <a:t>Nana </a:t>
            </a:r>
            <a:r>
              <a:rPr lang="en-US" dirty="0" err="1" smtClean="0"/>
              <a:t>Krachi-Wura</a:t>
            </a:r>
            <a:r>
              <a:rPr lang="en-US" dirty="0" smtClean="0"/>
              <a:t> Palace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218" y="914401"/>
            <a:ext cx="11591779" cy="5824026"/>
          </a:xfrm>
        </p:spPr>
      </p:pic>
    </p:spTree>
    <p:extLst>
      <p:ext uri="{BB962C8B-B14F-4D97-AF65-F5344CB8AC3E}">
        <p14:creationId xmlns:p14="http://schemas.microsoft.com/office/powerpoint/2010/main" val="1300302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152" y="594329"/>
            <a:ext cx="9144000" cy="964014"/>
          </a:xfrm>
        </p:spPr>
        <p:txBody>
          <a:bodyPr>
            <a:normAutofit fontScale="90000"/>
          </a:bodyPr>
          <a:lstStyle/>
          <a:p>
            <a:r>
              <a:rPr lang="en-US" sz="3200" b="1" u="sng" dirty="0" smtClean="0"/>
              <a:t>IMPORTANCE OF TOURISM TO THE DEVELOPMENT OF LOCAL ECONOMICS</a:t>
            </a:r>
            <a:endParaRPr lang="en-US" sz="3200" b="1" u="sng" dirty="0"/>
          </a:p>
        </p:txBody>
      </p:sp>
      <p:sp>
        <p:nvSpPr>
          <p:cNvPr id="3" name="Subtitle 2"/>
          <p:cNvSpPr>
            <a:spLocks noGrp="1"/>
          </p:cNvSpPr>
          <p:nvPr>
            <p:ph type="subTitle" idx="1"/>
          </p:nvPr>
        </p:nvSpPr>
        <p:spPr>
          <a:xfrm>
            <a:off x="1614152" y="1764406"/>
            <a:ext cx="9144000" cy="4443213"/>
          </a:xfrm>
        </p:spPr>
        <p:txBody>
          <a:bodyPr>
            <a:noAutofit/>
          </a:bodyPr>
          <a:lstStyle/>
          <a:p>
            <a:pPr>
              <a:lnSpc>
                <a:spcPct val="100000"/>
              </a:lnSpc>
            </a:pPr>
            <a:r>
              <a:rPr lang="en-US" dirty="0" smtClean="0"/>
              <a:t>Tourism contribute to the development of the local economics in so many ways. These includes;</a:t>
            </a:r>
          </a:p>
          <a:p>
            <a:pPr marL="342900" indent="-342900">
              <a:lnSpc>
                <a:spcPct val="100000"/>
              </a:lnSpc>
              <a:buFont typeface="Wingdings" panose="05000000000000000000" pitchFamily="2" charset="2"/>
              <a:buChar char="§"/>
            </a:pPr>
            <a:r>
              <a:rPr lang="en-US" dirty="0" smtClean="0"/>
              <a:t>Tourism boosts the revenue of the economy</a:t>
            </a:r>
          </a:p>
          <a:p>
            <a:pPr marL="342900" indent="-342900">
              <a:lnSpc>
                <a:spcPct val="100000"/>
              </a:lnSpc>
              <a:buFont typeface="Wingdings" panose="05000000000000000000" pitchFamily="2" charset="2"/>
              <a:buChar char="§"/>
            </a:pPr>
            <a:r>
              <a:rPr lang="en-US" dirty="0" smtClean="0"/>
              <a:t>Tourism creates thousands of jobs to the local people</a:t>
            </a:r>
          </a:p>
          <a:p>
            <a:pPr marL="342900" indent="-342900">
              <a:lnSpc>
                <a:spcPct val="100000"/>
              </a:lnSpc>
              <a:buFont typeface="Wingdings" panose="05000000000000000000" pitchFamily="2" charset="2"/>
              <a:buChar char="§"/>
            </a:pPr>
            <a:r>
              <a:rPr lang="en-US" dirty="0" smtClean="0"/>
              <a:t>Tourism influence infrastructure development. </a:t>
            </a:r>
            <a:r>
              <a:rPr lang="en-US" dirty="0" err="1" smtClean="0"/>
              <a:t>Eg</a:t>
            </a:r>
            <a:r>
              <a:rPr lang="en-US" dirty="0" smtClean="0"/>
              <a:t>, Road construction, Provision of quality drinking water and so forth.</a:t>
            </a:r>
          </a:p>
          <a:p>
            <a:pPr marL="342900" indent="-342900">
              <a:lnSpc>
                <a:spcPct val="100000"/>
              </a:lnSpc>
              <a:buFont typeface="Wingdings" panose="05000000000000000000" pitchFamily="2" charset="2"/>
              <a:buChar char="§"/>
            </a:pPr>
            <a:r>
              <a:rPr lang="en-US" dirty="0" smtClean="0"/>
              <a:t>Tourism create a sense of cultural exchange/identity/Cultural Assimilation </a:t>
            </a:r>
          </a:p>
          <a:p>
            <a:pPr marL="342900" indent="-342900">
              <a:lnSpc>
                <a:spcPct val="100000"/>
              </a:lnSpc>
              <a:buFont typeface="Wingdings" panose="05000000000000000000" pitchFamily="2" charset="2"/>
              <a:buChar char="§"/>
            </a:pPr>
            <a:r>
              <a:rPr lang="en-US" dirty="0" smtClean="0"/>
              <a:t>Tourism promote education</a:t>
            </a:r>
          </a:p>
          <a:p>
            <a:pPr marL="342900" indent="-342900">
              <a:lnSpc>
                <a:spcPct val="100000"/>
              </a:lnSpc>
              <a:buFont typeface="Wingdings" panose="05000000000000000000" pitchFamily="2" charset="2"/>
              <a:buChar char="§"/>
            </a:pPr>
            <a:r>
              <a:rPr lang="en-US" dirty="0" smtClean="0"/>
              <a:t>Tourism serves as a source of market/induces more consumption</a:t>
            </a:r>
          </a:p>
          <a:p>
            <a:pPr marL="342900" indent="-342900">
              <a:lnSpc>
                <a:spcPct val="100000"/>
              </a:lnSpc>
              <a:buFont typeface="Wingdings" panose="05000000000000000000" pitchFamily="2" charset="2"/>
              <a:buChar char="§"/>
            </a:pPr>
            <a:r>
              <a:rPr lang="en-US" dirty="0" smtClean="0"/>
              <a:t>It </a:t>
            </a:r>
            <a:r>
              <a:rPr lang="en-US" dirty="0" err="1" smtClean="0"/>
              <a:t>enaces</a:t>
            </a:r>
            <a:r>
              <a:rPr lang="en-US" dirty="0" smtClean="0"/>
              <a:t> foreign exchange </a:t>
            </a:r>
            <a:endParaRPr lang="en-US" dirty="0"/>
          </a:p>
        </p:txBody>
      </p:sp>
    </p:spTree>
    <p:extLst>
      <p:ext uri="{BB962C8B-B14F-4D97-AF65-F5344CB8AC3E}">
        <p14:creationId xmlns:p14="http://schemas.microsoft.com/office/powerpoint/2010/main" val="3915567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Ferry</a:t>
            </a:r>
            <a:endParaRPr lang="en-US" dirty="0"/>
          </a:p>
        </p:txBody>
      </p:sp>
      <p:sp>
        <p:nvSpPr>
          <p:cNvPr id="3" name="Content Placeholder 2"/>
          <p:cNvSpPr>
            <a:spLocks noGrp="1"/>
          </p:cNvSpPr>
          <p:nvPr>
            <p:ph idx="1"/>
          </p:nvPr>
        </p:nvSpPr>
        <p:spPr/>
        <p:txBody>
          <a:bodyPr/>
          <a:lstStyle/>
          <a:p>
            <a:r>
              <a:rPr lang="en-US" dirty="0"/>
              <a:t>A</a:t>
            </a:r>
            <a:r>
              <a:rPr lang="en-US" dirty="0" smtClean="0"/>
              <a:t> Ferry is a vessel used to carry passengers, and sometimes vehicles and cargo, across a body of water. The ferry makes transportation on water </a:t>
            </a:r>
            <a:r>
              <a:rPr lang="en-US" dirty="0" err="1" smtClean="0"/>
              <a:t>eassy</a:t>
            </a:r>
            <a:r>
              <a:rPr lang="en-US" dirty="0" smtClean="0"/>
              <a:t> and accessible. </a:t>
            </a:r>
          </a:p>
          <a:p>
            <a:r>
              <a:rPr lang="en-US" dirty="0" smtClean="0"/>
              <a:t>It is an attractive tourism potential needed to be developed as this may go a long way to generate revenue for the District.</a:t>
            </a:r>
            <a:endParaRPr lang="en-US" dirty="0"/>
          </a:p>
        </p:txBody>
      </p:sp>
    </p:spTree>
    <p:extLst>
      <p:ext uri="{BB962C8B-B14F-4D97-AF65-F5344CB8AC3E}">
        <p14:creationId xmlns:p14="http://schemas.microsoft.com/office/powerpoint/2010/main" val="276717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689317"/>
          </a:xfrm>
        </p:spPr>
        <p:txBody>
          <a:bodyPr/>
          <a:lstStyle/>
          <a:p>
            <a:r>
              <a:rPr lang="en-US" dirty="0" smtClean="0"/>
              <a:t>The Ferry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95" y="1139482"/>
            <a:ext cx="11591779" cy="5613009"/>
          </a:xfrm>
        </p:spPr>
      </p:pic>
    </p:spTree>
    <p:extLst>
      <p:ext uri="{BB962C8B-B14F-4D97-AF65-F5344CB8AC3E}">
        <p14:creationId xmlns:p14="http://schemas.microsoft.com/office/powerpoint/2010/main" val="195721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1194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41288"/>
          </a:xfrm>
        </p:spPr>
        <p:txBody>
          <a:bodyPr>
            <a:noAutofit/>
          </a:bodyPr>
          <a:lstStyle/>
          <a:p>
            <a:r>
              <a:rPr lang="en-US" sz="4800" b="1" u="sng" dirty="0" smtClean="0"/>
              <a:t>Some challenges affecting tourism </a:t>
            </a:r>
            <a:endParaRPr lang="en-US" sz="4800" b="1" u="sng" dirty="0"/>
          </a:p>
        </p:txBody>
      </p:sp>
      <p:sp>
        <p:nvSpPr>
          <p:cNvPr id="3" name="Subtitle 2"/>
          <p:cNvSpPr>
            <a:spLocks noGrp="1"/>
          </p:cNvSpPr>
          <p:nvPr>
            <p:ph type="subTitle" idx="1"/>
          </p:nvPr>
        </p:nvSpPr>
        <p:spPr>
          <a:xfrm>
            <a:off x="476518" y="2446986"/>
            <a:ext cx="11230378" cy="4056845"/>
          </a:xfrm>
        </p:spPr>
        <p:txBody>
          <a:bodyPr>
            <a:normAutofit fontScale="92500" lnSpcReduction="20000"/>
          </a:bodyPr>
          <a:lstStyle/>
          <a:p>
            <a:r>
              <a:rPr lang="en-US" sz="2800" dirty="0" smtClean="0"/>
              <a:t>The development of tourism in </a:t>
            </a:r>
            <a:r>
              <a:rPr lang="en-US" sz="2800" dirty="0" err="1" smtClean="0"/>
              <a:t>Krachi</a:t>
            </a:r>
            <a:r>
              <a:rPr lang="en-US" sz="2800" dirty="0" smtClean="0"/>
              <a:t> West District is affected by numerous factors; These includes;</a:t>
            </a:r>
          </a:p>
          <a:p>
            <a:pPr marL="342900" indent="-342900">
              <a:buFont typeface="Wingdings" panose="05000000000000000000" pitchFamily="2" charset="2"/>
              <a:buChar char="v"/>
            </a:pPr>
            <a:r>
              <a:rPr lang="en-US" sz="2800" dirty="0" smtClean="0"/>
              <a:t>Lack of support from authority</a:t>
            </a:r>
          </a:p>
          <a:p>
            <a:pPr marL="342900" indent="-342900">
              <a:buFont typeface="Wingdings" panose="05000000000000000000" pitchFamily="2" charset="2"/>
              <a:buChar char="v"/>
            </a:pPr>
            <a:r>
              <a:rPr lang="en-US" sz="2800" dirty="0" smtClean="0"/>
              <a:t>Inadequate infrastructural. </a:t>
            </a:r>
            <a:r>
              <a:rPr lang="en-US" sz="2800" dirty="0" err="1" smtClean="0"/>
              <a:t>Eg</a:t>
            </a:r>
            <a:r>
              <a:rPr lang="en-US" sz="2800" dirty="0" smtClean="0"/>
              <a:t>.  roads</a:t>
            </a:r>
          </a:p>
          <a:p>
            <a:pPr marL="342900" indent="-342900">
              <a:buFont typeface="Wingdings" panose="05000000000000000000" pitchFamily="2" charset="2"/>
              <a:buChar char="v"/>
            </a:pPr>
            <a:r>
              <a:rPr lang="en-US" sz="2800" dirty="0" smtClean="0"/>
              <a:t>Lack of accommodation/hospitality facilities such as hotels.</a:t>
            </a:r>
          </a:p>
          <a:p>
            <a:pPr marL="342900" indent="-342900">
              <a:buFont typeface="Wingdings" panose="05000000000000000000" pitchFamily="2" charset="2"/>
              <a:buChar char="v"/>
            </a:pPr>
            <a:r>
              <a:rPr lang="en-US" sz="2800" dirty="0" smtClean="0"/>
              <a:t>Issues of insecurity</a:t>
            </a:r>
          </a:p>
          <a:p>
            <a:pPr marL="342900" indent="-342900">
              <a:buFont typeface="Wingdings" panose="05000000000000000000" pitchFamily="2" charset="2"/>
              <a:buChar char="v"/>
            </a:pPr>
            <a:r>
              <a:rPr lang="en-US" sz="2800" dirty="0" smtClean="0"/>
              <a:t>Lack of legal backing for plans. </a:t>
            </a:r>
            <a:r>
              <a:rPr lang="en-US" sz="2800" dirty="0" err="1" smtClean="0"/>
              <a:t>Eg</a:t>
            </a:r>
            <a:r>
              <a:rPr lang="en-US" sz="2800" dirty="0" smtClean="0"/>
              <a:t>. Issues of land acquisition</a:t>
            </a:r>
          </a:p>
          <a:p>
            <a:pPr marL="342900" indent="-342900">
              <a:buFont typeface="Wingdings" panose="05000000000000000000" pitchFamily="2" charset="2"/>
              <a:buChar char="v"/>
            </a:pPr>
            <a:r>
              <a:rPr lang="en-US" sz="2800" dirty="0" smtClean="0"/>
              <a:t>Lack of financial resources</a:t>
            </a:r>
            <a:endParaRPr lang="en-US" sz="2800" dirty="0"/>
          </a:p>
        </p:txBody>
      </p:sp>
    </p:spTree>
    <p:extLst>
      <p:ext uri="{BB962C8B-B14F-4D97-AF65-F5344CB8AC3E}">
        <p14:creationId xmlns:p14="http://schemas.microsoft.com/office/powerpoint/2010/main" val="292539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96589"/>
          </a:xfrm>
        </p:spPr>
        <p:txBody>
          <a:bodyPr>
            <a:normAutofit/>
          </a:bodyPr>
          <a:lstStyle/>
          <a:p>
            <a:r>
              <a:rPr lang="en-US" sz="4400" dirty="0" smtClean="0"/>
              <a:t>THE WAY FORWARD</a:t>
            </a:r>
            <a:endParaRPr lang="en-US" sz="4400" dirty="0"/>
          </a:p>
        </p:txBody>
      </p:sp>
      <p:sp>
        <p:nvSpPr>
          <p:cNvPr id="3" name="Subtitle 2"/>
          <p:cNvSpPr>
            <a:spLocks noGrp="1"/>
          </p:cNvSpPr>
          <p:nvPr>
            <p:ph type="subTitle" idx="1"/>
          </p:nvPr>
        </p:nvSpPr>
        <p:spPr>
          <a:xfrm>
            <a:off x="1524000" y="1918952"/>
            <a:ext cx="9144000" cy="3338848"/>
          </a:xfrm>
        </p:spPr>
        <p:txBody>
          <a:bodyPr>
            <a:normAutofit fontScale="77500" lnSpcReduction="20000"/>
          </a:bodyPr>
          <a:lstStyle/>
          <a:p>
            <a:r>
              <a:rPr lang="en-US" dirty="0" smtClean="0"/>
              <a:t>In order to experience the full contribution of tourism towards the development of our local economics, the following must be observed;</a:t>
            </a:r>
          </a:p>
          <a:p>
            <a:pPr marL="342900" indent="-342900">
              <a:buFont typeface="Wingdings" panose="05000000000000000000" pitchFamily="2" charset="2"/>
              <a:buChar char="q"/>
            </a:pPr>
            <a:r>
              <a:rPr lang="en-US" dirty="0" smtClean="0"/>
              <a:t>Government should support tourism activities </a:t>
            </a:r>
            <a:r>
              <a:rPr lang="en-US" dirty="0" err="1" smtClean="0"/>
              <a:t>interms</a:t>
            </a:r>
            <a:r>
              <a:rPr lang="en-US" dirty="0" smtClean="0"/>
              <a:t> of funds and other  resources</a:t>
            </a:r>
          </a:p>
          <a:p>
            <a:pPr marL="342900" indent="-342900">
              <a:buFont typeface="Wingdings" panose="05000000000000000000" pitchFamily="2" charset="2"/>
              <a:buChar char="q"/>
            </a:pPr>
            <a:r>
              <a:rPr lang="en-US" dirty="0" smtClean="0"/>
              <a:t>Provision of infrastructure such as good roads, good drinking water and so forth to the local areas</a:t>
            </a:r>
          </a:p>
          <a:p>
            <a:pPr marL="342900" indent="-342900">
              <a:buFont typeface="Wingdings" panose="05000000000000000000" pitchFamily="2" charset="2"/>
              <a:buChar char="q"/>
            </a:pPr>
            <a:endParaRPr lang="en-US" dirty="0" smtClean="0"/>
          </a:p>
          <a:p>
            <a:pPr marL="342900" indent="-342900">
              <a:buFont typeface="Wingdings" panose="05000000000000000000" pitchFamily="2" charset="2"/>
              <a:buChar char="q"/>
            </a:pPr>
            <a:r>
              <a:rPr lang="en-US" dirty="0" smtClean="0"/>
              <a:t>Provision of adequate accommodation facilities such as hotels, guest houses.</a:t>
            </a:r>
          </a:p>
          <a:p>
            <a:pPr marL="342900" indent="-342900">
              <a:buFont typeface="Wingdings" panose="05000000000000000000" pitchFamily="2" charset="2"/>
              <a:buChar char="q"/>
            </a:pPr>
            <a:r>
              <a:rPr lang="en-US" dirty="0" smtClean="0"/>
              <a:t>Intensifying security in the various tourist sites</a:t>
            </a:r>
          </a:p>
          <a:p>
            <a:pPr marL="342900" indent="-342900">
              <a:buFont typeface="Wingdings" panose="05000000000000000000" pitchFamily="2" charset="2"/>
              <a:buChar char="q"/>
            </a:pPr>
            <a:r>
              <a:rPr lang="en-US" dirty="0" smtClean="0"/>
              <a:t>Increase Public Education to enable people to understand the importance of tourism to the development of the local areas.</a:t>
            </a:r>
          </a:p>
        </p:txBody>
      </p:sp>
    </p:spTree>
    <p:extLst>
      <p:ext uri="{BB962C8B-B14F-4D97-AF65-F5344CB8AC3E}">
        <p14:creationId xmlns:p14="http://schemas.microsoft.com/office/powerpoint/2010/main" val="2317016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372" y="1122363"/>
            <a:ext cx="11243256" cy="1427654"/>
          </a:xfrm>
        </p:spPr>
        <p:txBody>
          <a:bodyPr>
            <a:normAutofit fontScale="90000"/>
          </a:bodyPr>
          <a:lstStyle/>
          <a:p>
            <a:r>
              <a:rPr lang="en-US" sz="4800" dirty="0" smtClean="0"/>
              <a:t>SOME TOURISM POTENTIALS IN KRACHI WEST DISTRICT</a:t>
            </a:r>
            <a:endParaRPr lang="en-US" sz="4400" dirty="0"/>
          </a:p>
        </p:txBody>
      </p:sp>
      <p:sp>
        <p:nvSpPr>
          <p:cNvPr id="3" name="Subtitle 2"/>
          <p:cNvSpPr>
            <a:spLocks noGrp="1"/>
          </p:cNvSpPr>
          <p:nvPr>
            <p:ph type="subTitle" idx="1"/>
          </p:nvPr>
        </p:nvSpPr>
        <p:spPr>
          <a:xfrm>
            <a:off x="1154955" y="2678806"/>
            <a:ext cx="8825658" cy="3284112"/>
          </a:xfrm>
        </p:spPr>
        <p:txBody>
          <a:bodyPr>
            <a:normAutofit/>
          </a:bodyPr>
          <a:lstStyle/>
          <a:p>
            <a:pPr marL="457200" indent="-457200">
              <a:buFont typeface="+mj-lt"/>
              <a:buAutoNum type="alphaUcPeriod"/>
            </a:pPr>
            <a:r>
              <a:rPr lang="en-US" dirty="0" smtClean="0"/>
              <a:t>The Volta Lake: The Volta Lake is one of the largest and most significant man made lake which offers employment and food to a large number of people. It offers rich fresh </a:t>
            </a:r>
            <a:r>
              <a:rPr lang="en-US" dirty="0" err="1" smtClean="0"/>
              <a:t>waterfish</a:t>
            </a:r>
            <a:r>
              <a:rPr lang="en-US" dirty="0" smtClean="0"/>
              <a:t> for consumption, support transportation and so on. Below is a portion of the lake;</a:t>
            </a:r>
            <a:endParaRPr lang="en-US" dirty="0"/>
          </a:p>
        </p:txBody>
      </p:sp>
    </p:spTree>
    <p:extLst>
      <p:ext uri="{BB962C8B-B14F-4D97-AF65-F5344CB8AC3E}">
        <p14:creationId xmlns:p14="http://schemas.microsoft.com/office/powerpoint/2010/main" val="2648030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VOLTA LAKE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491" y="1429555"/>
            <a:ext cx="10419008" cy="4818845"/>
          </a:xfrm>
        </p:spPr>
      </p:pic>
    </p:spTree>
    <p:extLst>
      <p:ext uri="{BB962C8B-B14F-4D97-AF65-F5344CB8AC3E}">
        <p14:creationId xmlns:p14="http://schemas.microsoft.com/office/powerpoint/2010/main" val="1235299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974" y="1944711"/>
            <a:ext cx="10071279" cy="4262906"/>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36"/>
            <a:ext cx="11951594" cy="6896636"/>
          </a:xfrm>
          <a:prstGeom prst="rect">
            <a:avLst/>
          </a:prstGeom>
        </p:spPr>
      </p:pic>
    </p:spTree>
    <p:extLst>
      <p:ext uri="{BB962C8B-B14F-4D97-AF65-F5344CB8AC3E}">
        <p14:creationId xmlns:p14="http://schemas.microsoft.com/office/powerpoint/2010/main" val="171568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08713"/>
          </a:xfrm>
        </p:spPr>
        <p:txBody>
          <a:bodyPr>
            <a:normAutofit/>
          </a:bodyPr>
          <a:lstStyle/>
          <a:p>
            <a:r>
              <a:rPr lang="en-US" sz="4800" dirty="0" smtClean="0"/>
              <a:t>ISLANDS/ISLETS</a:t>
            </a:r>
            <a:endParaRPr lang="en-US" sz="4800" dirty="0"/>
          </a:p>
        </p:txBody>
      </p:sp>
      <p:sp>
        <p:nvSpPr>
          <p:cNvPr id="3" name="Subtitle 2"/>
          <p:cNvSpPr>
            <a:spLocks noGrp="1"/>
          </p:cNvSpPr>
          <p:nvPr>
            <p:ph type="subTitle" idx="1"/>
          </p:nvPr>
        </p:nvSpPr>
        <p:spPr>
          <a:xfrm>
            <a:off x="1524000" y="2691686"/>
            <a:ext cx="9144000" cy="2099256"/>
          </a:xfrm>
        </p:spPr>
        <p:txBody>
          <a:bodyPr>
            <a:normAutofit/>
          </a:bodyPr>
          <a:lstStyle/>
          <a:p>
            <a:r>
              <a:rPr lang="en-US" sz="3200" dirty="0" smtClean="0"/>
              <a:t>There are about 40 islands on the </a:t>
            </a:r>
            <a:r>
              <a:rPr lang="en-US" sz="3200" dirty="0" err="1" smtClean="0"/>
              <a:t>volta</a:t>
            </a:r>
            <a:r>
              <a:rPr lang="en-US" sz="3200" dirty="0" smtClean="0"/>
              <a:t> lake in the </a:t>
            </a:r>
            <a:r>
              <a:rPr lang="en-US" sz="3200" dirty="0" err="1" smtClean="0"/>
              <a:t>Krachi</a:t>
            </a:r>
            <a:r>
              <a:rPr lang="en-US" sz="3200" dirty="0" smtClean="0"/>
              <a:t> West District. Some are inhabited by people and others </a:t>
            </a:r>
            <a:r>
              <a:rPr lang="en-US" sz="2800" dirty="0" smtClean="0"/>
              <a:t>are </a:t>
            </a:r>
            <a:r>
              <a:rPr lang="en-US" sz="3200" dirty="0" smtClean="0"/>
              <a:t>not. The images below some of the Islands</a:t>
            </a:r>
            <a:endParaRPr lang="en-US" sz="3200" dirty="0"/>
          </a:p>
        </p:txBody>
      </p:sp>
    </p:spTree>
    <p:extLst>
      <p:ext uri="{BB962C8B-B14F-4D97-AF65-F5344CB8AC3E}">
        <p14:creationId xmlns:p14="http://schemas.microsoft.com/office/powerpoint/2010/main" val="3474176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ISLAND</a:t>
            </a:r>
            <a:endParaRPr lang="en-US" dirty="0"/>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92" y="1275008"/>
            <a:ext cx="10766738" cy="5254581"/>
          </a:xfrm>
        </p:spPr>
      </p:pic>
    </p:spTree>
    <p:extLst>
      <p:ext uri="{BB962C8B-B14F-4D97-AF65-F5344CB8AC3E}">
        <p14:creationId xmlns:p14="http://schemas.microsoft.com/office/powerpoint/2010/main" val="2680397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Wisp</Template>
  <TotalTime>523</TotalTime>
  <Words>696</Words>
  <Application>Microsoft Office PowerPoint</Application>
  <PresentationFormat>Widescreen</PresentationFormat>
  <Paragraphs>52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Times New Roman</vt:lpstr>
      <vt:lpstr>Wingdings</vt:lpstr>
      <vt:lpstr>Wingdings 3</vt:lpstr>
      <vt:lpstr>Ion</vt:lpstr>
      <vt:lpstr>SOME TOURISM POTENTIALS IN KRACHI WEST</vt:lpstr>
      <vt:lpstr>IMPORTANCE OF TOURISM TO THE DEVELOPMENT OF LOCAL ECONOMICS</vt:lpstr>
      <vt:lpstr>Some challenges affecting tourism </vt:lpstr>
      <vt:lpstr>THE WAY FORWARD</vt:lpstr>
      <vt:lpstr>SOME TOURISM POTENTIALS IN KRACHI WEST DISTRICT</vt:lpstr>
      <vt:lpstr>THE VOLTA LAKE</vt:lpstr>
      <vt:lpstr>PowerPoint Presentation</vt:lpstr>
      <vt:lpstr>ISLANDS/ISLETS</vt:lpstr>
      <vt:lpstr>ISLAND</vt:lpstr>
      <vt:lpstr>ISLAND</vt:lpstr>
      <vt:lpstr>THE OLD KETE-KRACHI SLAVE ROUTE</vt:lpstr>
      <vt:lpstr>The Slave Market at Salaga</vt:lpstr>
      <vt:lpstr>OLD GERMAN BARRACKS</vt:lpstr>
      <vt:lpstr>Images of the Old German Barracks</vt:lpstr>
      <vt:lpstr>Old German Barracks</vt:lpstr>
      <vt:lpstr>KRACHI DENTE SHRINE</vt:lpstr>
      <vt:lpstr>NANA KRACHI-WURA PALACE</vt:lpstr>
      <vt:lpstr>Images of the Nana Krachi-Wura Palace</vt:lpstr>
      <vt:lpstr>Nana Krachi-Wura Palace</vt:lpstr>
      <vt:lpstr>The Ferry</vt:lpstr>
      <vt:lpstr>The Ferry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tourism potentials in krachi west</dc:title>
  <dc:creator>BRIGHT AKOMPIM</dc:creator>
  <cp:lastModifiedBy>BRIGHT AKOMPIM</cp:lastModifiedBy>
  <cp:revision>31</cp:revision>
  <dcterms:created xsi:type="dcterms:W3CDTF">2021-09-19T14:35:28Z</dcterms:created>
  <dcterms:modified xsi:type="dcterms:W3CDTF">2021-09-20T15:49:01Z</dcterms:modified>
</cp:coreProperties>
</file>